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6"/>
  </p:notesMasterIdLst>
  <p:sldIdLst>
    <p:sldId id="269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0" r:id="rId14"/>
    <p:sldId id="268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tiff>
</file>

<file path=ppt/media/image3.png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84E613-5455-47BC-A9BC-FB8F0ADB7038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9B978D-E6A8-4C67-8258-2E5733F09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949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06385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DATA</a:t>
            </a:r>
            <a:r>
              <a:rPr lang="en-US" baseline="0" dirty="0" smtClean="0"/>
              <a:t> is a linear array with N elements, and ITEN is a given item of information. This algorithm finds the location LOC of item in DATA, or sets LOC:=0 if the search is unsuccessful.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>
                <a:solidFill>
                  <a:prstClr val="black"/>
                </a:solidFill>
              </a:rPr>
              <a:pPr/>
              <a:t>10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297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DATA</a:t>
            </a:r>
            <a:r>
              <a:rPr lang="en-US" baseline="0" dirty="0" smtClean="0"/>
              <a:t> is a linear array with N elements, and ITEN is a given item of information. This algorithm finds the location LOC of item in DATA, or sets LOC:=0 if the search is unsuccessful.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>
                <a:solidFill>
                  <a:prstClr val="black"/>
                </a:solidFill>
              </a:rPr>
              <a:pPr/>
              <a:t>11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56733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DATA</a:t>
            </a:r>
            <a:r>
              <a:rPr lang="en-US" baseline="0" dirty="0" smtClean="0"/>
              <a:t> is a linear array with N elements, and ITEN is a given item of information. This algorithm finds the location LOC of item in DATA, or sets LOC:=0 if the search is unsuccessful.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>
                <a:solidFill>
                  <a:prstClr val="black"/>
                </a:solidFill>
              </a:rPr>
              <a:pPr/>
              <a:t>12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56733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DATA</a:t>
            </a:r>
            <a:r>
              <a:rPr lang="en-US" baseline="0" dirty="0" smtClean="0"/>
              <a:t> is a linear array with N elements, and ITEN is a given item of information. This algorithm finds the location LOC of item in DATA, or sets LOC:=0 if the search is unsuccessful.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5838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59657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0974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DATA</a:t>
            </a:r>
            <a:r>
              <a:rPr lang="en-US" baseline="0" dirty="0" smtClean="0"/>
              <a:t> is a linear array with N elements, and ITEN is a given item of information. This algorithm finds the location LOC of item in DATA, or sets LOC:=0 if the search is unsuccessful.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36183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8099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DATA</a:t>
            </a:r>
            <a:r>
              <a:rPr lang="en-US" baseline="0" dirty="0" smtClean="0"/>
              <a:t> is a linear array with N elements, and ITEN is a given item of information. This algorithm finds the location LOC of item in DATA, or sets LOC:=0 if the search is unsuccessful.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7352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That is,</a:t>
            </a:r>
            <a:r>
              <a:rPr lang="en-US" baseline="0" dirty="0" smtClean="0"/>
              <a:t> in this special case, the average number of comparison required to find the location of ITEM is approximately equal to half of the number of elements in the array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9774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417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DATA</a:t>
            </a:r>
            <a:r>
              <a:rPr lang="en-US" baseline="0" dirty="0" smtClean="0"/>
              <a:t> is a linear array with N elements, and ITEN is a given item of information. This algorithm finds the location LOC of item in DATA, or sets LOC:=0 if the search is unsuccessful.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9FA0E-C547-4E4D-80AD-FEB8A6571DF3}" type="slidenum">
              <a:rPr lang="en-US" smtClean="0">
                <a:solidFill>
                  <a:prstClr val="black"/>
                </a:solidFill>
              </a:rPr>
              <a:pPr/>
              <a:t>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807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4506A-C82C-4DAB-83B5-98C6F188D83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0331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4506A-C82C-4DAB-83B5-98C6F188D83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5155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4506A-C82C-4DAB-83B5-98C6F188D83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002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30268-8CD4-504F-ABA5-1C9CCA49C623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10344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C1D01-1B9F-7C40-813B-513D0EDB4DA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72425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0D1A-2EA3-3343-AAB9-1846DE5CAD5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58151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741DD-39D0-5B4D-9046-B63EFFC5972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79051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1697D-3C77-404E-BF10-67BDD1040D4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61356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69DE7-D140-8942-81CE-278DE9DEC07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47644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C0E96-8730-7547-8D85-86E2E04695A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63083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EC598-C370-B048-9E1F-CBD36421979E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7904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4506A-C82C-4DAB-83B5-98C6F188D83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297123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76CB3-5715-E34A-A7C1-F5A05382CE93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65684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B2211-647A-3D45-8976-B84E1F718B7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60397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64B15-D269-024B-997D-E9A8A37476E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88086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Prepared by, Jesmin Akhter, Lecturer, IIT,JU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8163B797-A4E3-4CAA-885D-AF8CE81568BB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8016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3938590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0" y="3938590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Prepared by, Jesmin Akhter, Lecturer, IIT,JU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F8B9C2B3-A4B3-489E-8A01-CC98A008CDF5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3646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4506A-C82C-4DAB-83B5-98C6F188D83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6376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4506A-C82C-4DAB-83B5-98C6F188D83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1864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4506A-C82C-4DAB-83B5-98C6F188D83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1918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4506A-C82C-4DAB-83B5-98C6F188D83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358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4506A-C82C-4DAB-83B5-98C6F188D83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2495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4506A-C82C-4DAB-83B5-98C6F188D83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47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4506A-C82C-4DAB-83B5-98C6F188D83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3634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B4506A-C82C-4DAB-83B5-98C6F188D83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749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54F56B-6E71-E14F-82F4-B249D7839BE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911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-1" y="430649"/>
            <a:ext cx="914399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>
                <a:solidFill>
                  <a:prstClr val="black"/>
                </a:solidFill>
              </a:rPr>
              <a:t>CSE-213</a:t>
            </a:r>
            <a:endParaRPr lang="en-US" sz="3600" b="1" dirty="0">
              <a:solidFill>
                <a:prstClr val="black"/>
              </a:solidFill>
            </a:endParaRPr>
          </a:p>
          <a:p>
            <a:pPr algn="ctr"/>
            <a:r>
              <a:rPr lang="en-US" sz="3400" b="1" dirty="0">
                <a:solidFill>
                  <a:prstClr val="black"/>
                </a:solidFill>
              </a:rPr>
              <a:t>(Data Structure) </a:t>
            </a:r>
          </a:p>
        </p:txBody>
      </p:sp>
      <p:sp>
        <p:nvSpPr>
          <p:cNvPr id="7" name="Rectangle 6"/>
          <p:cNvSpPr/>
          <p:nvPr/>
        </p:nvSpPr>
        <p:spPr>
          <a:xfrm>
            <a:off x="1" y="1600200"/>
            <a:ext cx="885739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rgbClr val="002060"/>
                </a:solidFill>
              </a:rPr>
              <a:t>Lecture on</a:t>
            </a:r>
          </a:p>
          <a:p>
            <a:pPr algn="ctr"/>
            <a:r>
              <a:rPr lang="en-US" sz="4000" b="1" dirty="0">
                <a:solidFill>
                  <a:srgbClr val="FF0000"/>
                </a:solidFill>
              </a:rPr>
              <a:t> </a:t>
            </a:r>
            <a:r>
              <a:rPr lang="en-US" sz="4000" dirty="0">
                <a:solidFill>
                  <a:srgbClr val="FF0000"/>
                </a:solidFill>
              </a:rPr>
              <a:t>Linear </a:t>
            </a:r>
            <a:r>
              <a:rPr lang="en-US" sz="4000" dirty="0" smtClean="0">
                <a:solidFill>
                  <a:srgbClr val="FF0000"/>
                </a:solidFill>
              </a:rPr>
              <a:t>and </a:t>
            </a:r>
            <a:r>
              <a:rPr lang="en-US" sz="4000" dirty="0">
                <a:solidFill>
                  <a:srgbClr val="FF0000"/>
                </a:solidFill>
              </a:rPr>
              <a:t>Binary Searching</a:t>
            </a:r>
            <a:endParaRPr lang="en-US" sz="4000" b="1" dirty="0">
              <a:solidFill>
                <a:srgbClr val="FF0000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1585-C671-4F90-AA0D-FD45AA239D0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557462" y="3048000"/>
            <a:ext cx="4029075" cy="2689225"/>
          </a:xfrm>
          <a:prstGeom prst="rect">
            <a:avLst/>
          </a:prstGeom>
          <a:noFill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8079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46239"/>
            <a:ext cx="8243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Binary Search: : Example</a:t>
            </a:r>
            <a:endParaRPr lang="en-US" sz="3600" dirty="0">
              <a:solidFill>
                <a:srgbClr val="0000CC"/>
              </a:solidFill>
            </a:endParaRPr>
          </a:p>
        </p:txBody>
      </p:sp>
      <p:graphicFrame>
        <p:nvGraphicFramePr>
          <p:cNvPr id="7" name="Group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8927547"/>
              </p:ext>
            </p:extLst>
          </p:nvPr>
        </p:nvGraphicFramePr>
        <p:xfrm>
          <a:off x="137836" y="2449001"/>
          <a:ext cx="8701088" cy="792408"/>
        </p:xfrm>
        <a:graphic>
          <a:graphicData uri="http://schemas.openxmlformats.org/drawingml/2006/table">
            <a:tbl>
              <a:tblPr/>
              <a:tblGrid>
                <a:gridCol w="782638"/>
                <a:gridCol w="460375"/>
                <a:gridCol w="414337"/>
                <a:gridCol w="460375"/>
                <a:gridCol w="460375"/>
                <a:gridCol w="460375"/>
                <a:gridCol w="460375"/>
                <a:gridCol w="460375"/>
                <a:gridCol w="460375"/>
                <a:gridCol w="460375"/>
                <a:gridCol w="460375"/>
                <a:gridCol w="460375"/>
                <a:gridCol w="460375"/>
                <a:gridCol w="460375"/>
                <a:gridCol w="460375"/>
                <a:gridCol w="460375"/>
                <a:gridCol w="460375"/>
                <a:gridCol w="598488"/>
              </a:tblGrid>
              <a:tr h="39608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index</a:t>
                      </a:r>
                    </a:p>
                  </a:txBody>
                  <a:tcPr marT="45702" marB="4570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0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1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2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3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4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5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6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7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8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9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10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11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12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13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14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15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16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</a:tr>
              <a:tr h="39608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value</a:t>
                      </a:r>
                    </a:p>
                  </a:txBody>
                  <a:tcPr marT="45702" marB="4570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-4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2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7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10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15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20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22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25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30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36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42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50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56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68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85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92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</a:rPr>
                        <a:t>103</a:t>
                      </a: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grpSp>
        <p:nvGrpSpPr>
          <p:cNvPr id="8" name="Group 63"/>
          <p:cNvGrpSpPr>
            <a:grpSpLocks/>
          </p:cNvGrpSpPr>
          <p:nvPr/>
        </p:nvGrpSpPr>
        <p:grpSpPr bwMode="auto">
          <a:xfrm>
            <a:off x="890311" y="3239576"/>
            <a:ext cx="619125" cy="833437"/>
            <a:chOff x="618" y="2880"/>
            <a:chExt cx="390" cy="525"/>
          </a:xfrm>
        </p:grpSpPr>
        <p:sp>
          <p:nvSpPr>
            <p:cNvPr id="9" name="Text Box 64"/>
            <p:cNvSpPr txBox="1">
              <a:spLocks noChangeArrowheads="1"/>
            </p:cNvSpPr>
            <p:nvPr/>
          </p:nvSpPr>
          <p:spPr bwMode="auto">
            <a:xfrm>
              <a:off x="618" y="3168"/>
              <a:ext cx="390" cy="2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>
                  <a:solidFill>
                    <a:prstClr val="black"/>
                  </a:solidFill>
                  <a:latin typeface="Tahoma" charset="0"/>
                </a:rPr>
                <a:t>min</a:t>
              </a:r>
            </a:p>
          </p:txBody>
        </p:sp>
        <p:sp>
          <p:nvSpPr>
            <p:cNvPr id="10" name="Line 65"/>
            <p:cNvSpPr>
              <a:spLocks noChangeShapeType="1"/>
            </p:cNvSpPr>
            <p:nvPr/>
          </p:nvSpPr>
          <p:spPr bwMode="auto">
            <a:xfrm flipV="1">
              <a:off x="816" y="2880"/>
              <a:ext cx="0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66"/>
          <p:cNvGrpSpPr>
            <a:grpSpLocks/>
          </p:cNvGrpSpPr>
          <p:nvPr/>
        </p:nvGrpSpPr>
        <p:grpSpPr bwMode="auto">
          <a:xfrm>
            <a:off x="4471711" y="3239576"/>
            <a:ext cx="619125" cy="833437"/>
            <a:chOff x="618" y="2880"/>
            <a:chExt cx="390" cy="525"/>
          </a:xfrm>
        </p:grpSpPr>
        <p:sp>
          <p:nvSpPr>
            <p:cNvPr id="12" name="Text Box 67"/>
            <p:cNvSpPr txBox="1">
              <a:spLocks noChangeArrowheads="1"/>
            </p:cNvSpPr>
            <p:nvPr/>
          </p:nvSpPr>
          <p:spPr bwMode="auto">
            <a:xfrm>
              <a:off x="618" y="3168"/>
              <a:ext cx="390" cy="2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>
                  <a:solidFill>
                    <a:prstClr val="black"/>
                  </a:solidFill>
                  <a:latin typeface="Tahoma" charset="0"/>
                </a:rPr>
                <a:t>mid</a:t>
              </a:r>
            </a:p>
          </p:txBody>
        </p:sp>
        <p:sp>
          <p:nvSpPr>
            <p:cNvPr id="13" name="Line 68"/>
            <p:cNvSpPr>
              <a:spLocks noChangeShapeType="1"/>
            </p:cNvSpPr>
            <p:nvPr/>
          </p:nvSpPr>
          <p:spPr bwMode="auto">
            <a:xfrm flipV="1">
              <a:off x="816" y="2880"/>
              <a:ext cx="0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" name="Group 69"/>
          <p:cNvGrpSpPr>
            <a:grpSpLocks/>
          </p:cNvGrpSpPr>
          <p:nvPr/>
        </p:nvGrpSpPr>
        <p:grpSpPr bwMode="auto">
          <a:xfrm>
            <a:off x="8215036" y="3239576"/>
            <a:ext cx="619125" cy="833437"/>
            <a:chOff x="618" y="2880"/>
            <a:chExt cx="390" cy="525"/>
          </a:xfrm>
        </p:grpSpPr>
        <p:sp>
          <p:nvSpPr>
            <p:cNvPr id="15" name="Text Box 70"/>
            <p:cNvSpPr txBox="1">
              <a:spLocks noChangeArrowheads="1"/>
            </p:cNvSpPr>
            <p:nvPr/>
          </p:nvSpPr>
          <p:spPr bwMode="auto">
            <a:xfrm>
              <a:off x="618" y="3168"/>
              <a:ext cx="390" cy="23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>
                  <a:solidFill>
                    <a:prstClr val="black"/>
                  </a:solidFill>
                  <a:latin typeface="Tahoma" charset="0"/>
                </a:rPr>
                <a:t>max</a:t>
              </a:r>
            </a:p>
          </p:txBody>
        </p:sp>
        <p:sp>
          <p:nvSpPr>
            <p:cNvPr id="16" name="Line 71"/>
            <p:cNvSpPr>
              <a:spLocks noChangeShapeType="1"/>
            </p:cNvSpPr>
            <p:nvPr/>
          </p:nvSpPr>
          <p:spPr bwMode="auto">
            <a:xfrm flipV="1">
              <a:off x="816" y="2880"/>
              <a:ext cx="0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18" name="Rectangle 17"/>
          <p:cNvSpPr/>
          <p:nvPr/>
        </p:nvSpPr>
        <p:spPr>
          <a:xfrm>
            <a:off x="82748" y="936249"/>
            <a:ext cx="875617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" lvl="1"/>
            <a:r>
              <a:rPr lang="en-US" altLang="en-US" sz="3200" dirty="0">
                <a:solidFill>
                  <a:srgbClr val="0000CC"/>
                </a:solidFill>
              </a:rPr>
              <a:t>Searching the array below for the value </a:t>
            </a:r>
            <a:r>
              <a:rPr lang="en-US" altLang="en-US" sz="3200" b="1" dirty="0">
                <a:solidFill>
                  <a:srgbClr val="0000CC"/>
                </a:solidFill>
              </a:rPr>
              <a:t>42</a:t>
            </a:r>
            <a:r>
              <a:rPr lang="en-US" altLang="en-US" sz="3200" dirty="0">
                <a:solidFill>
                  <a:srgbClr val="0000CC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576081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8.55887E-8 L 0.20052 -8.55887E-8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017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8.55887E-8 L 0.44218 -8.55887E-8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0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0052 -8.55887E-8 L 0.10052 -8.55887E-8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" y="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8.55887E-8 L -0.25886 -8.55887E-8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723" y="72027"/>
            <a:ext cx="8243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Binary Search: Algorithm</a:t>
            </a:r>
            <a:endParaRPr lang="en-US" sz="3600" dirty="0">
              <a:solidFill>
                <a:srgbClr val="0000CC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0" y="692570"/>
                <a:ext cx="9144000" cy="59007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prstClr val="black"/>
                    </a:solidFill>
                  </a:rPr>
                  <a:t>BINARY (DATA, LB, UB, ITEM, LOC)</a:t>
                </a:r>
              </a:p>
              <a:p>
                <a:r>
                  <a:rPr lang="en-US" sz="2200" dirty="0">
                    <a:solidFill>
                      <a:prstClr val="black"/>
                    </a:solidFill>
                  </a:rPr>
                  <a:t>(This algorithm finds the location LOC of item in DATA or sets LOC:=NULL)</a:t>
                </a:r>
              </a:p>
              <a:p>
                <a:endParaRPr lang="en-US" sz="2200" dirty="0">
                  <a:solidFill>
                    <a:prstClr val="black"/>
                  </a:solidFill>
                </a:endParaRPr>
              </a:p>
              <a:p>
                <a:pPr marL="457200" indent="-457200">
                  <a:buFontTx/>
                  <a:buAutoNum type="arabicPeriod"/>
                </a:pPr>
                <a:r>
                  <a:rPr lang="en-US" sz="2200" dirty="0">
                    <a:solidFill>
                      <a:prstClr val="black"/>
                    </a:solidFill>
                  </a:rPr>
                  <a:t>[Initialize segment variables.]</a:t>
                </a:r>
              </a:p>
              <a:p>
                <a:r>
                  <a:rPr lang="en-US" sz="2200" dirty="0">
                    <a:solidFill>
                      <a:prstClr val="black"/>
                    </a:solidFill>
                  </a:rPr>
                  <a:t>        Set BEG:=LB, END:=UB, and </a:t>
                </a:r>
                <a:r>
                  <a:rPr lang="en-US" sz="2200" dirty="0">
                    <a:solidFill>
                      <a:srgbClr val="0000CC"/>
                    </a:solidFill>
                  </a:rPr>
                  <a:t>MID=INT((BEG+END)/2).</a:t>
                </a:r>
              </a:p>
              <a:p>
                <a:r>
                  <a:rPr lang="en-US" sz="2200" dirty="0">
                    <a:solidFill>
                      <a:prstClr val="black"/>
                    </a:solidFill>
                  </a:rPr>
                  <a:t>2. Repeat Steps 3 and 4 while BEG&lt;=END and DATA[MID]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≠</m:t>
                    </m:r>
                  </m:oMath>
                </a14:m>
                <a:r>
                  <a:rPr lang="en-US" sz="2200" dirty="0">
                    <a:solidFill>
                      <a:prstClr val="black"/>
                    </a:solidFill>
                  </a:rPr>
                  <a:t> ITEM</a:t>
                </a:r>
              </a:p>
              <a:p>
                <a:r>
                  <a:rPr lang="en-US" sz="2200" dirty="0">
                    <a:solidFill>
                      <a:prstClr val="black"/>
                    </a:solidFill>
                  </a:rPr>
                  <a:t>3</a:t>
                </a:r>
                <a:r>
                  <a:rPr lang="en-US" sz="2200" dirty="0">
                    <a:solidFill>
                      <a:srgbClr val="00B050"/>
                    </a:solidFill>
                  </a:rPr>
                  <a:t>.                         If ITEM&lt;DATA[MID], then</a:t>
                </a:r>
              </a:p>
              <a:p>
                <a:r>
                  <a:rPr lang="en-US" sz="2200" dirty="0">
                    <a:solidFill>
                      <a:srgbClr val="00B050"/>
                    </a:solidFill>
                  </a:rPr>
                  <a:t>			Set END:=MID-1.</a:t>
                </a:r>
              </a:p>
              <a:p>
                <a:r>
                  <a:rPr lang="en-US" sz="2200" dirty="0">
                    <a:solidFill>
                      <a:srgbClr val="00B050"/>
                    </a:solidFill>
                  </a:rPr>
                  <a:t>		Else:</a:t>
                </a:r>
              </a:p>
              <a:p>
                <a:r>
                  <a:rPr lang="en-US" sz="2200" dirty="0">
                    <a:solidFill>
                      <a:srgbClr val="00B050"/>
                    </a:solidFill>
                  </a:rPr>
                  <a:t>		              Set BEG:=MID+1 [End of If structure.]</a:t>
                </a:r>
              </a:p>
              <a:p>
                <a:pPr marL="457200" indent="-457200">
                  <a:buFontTx/>
                  <a:buAutoNum type="arabicPeriod" startAt="4"/>
                </a:pPr>
                <a:r>
                  <a:rPr lang="en-US" sz="2200" dirty="0">
                    <a:solidFill>
                      <a:prstClr val="black"/>
                    </a:solidFill>
                  </a:rPr>
                  <a:t>Set </a:t>
                </a:r>
                <a:r>
                  <a:rPr lang="en-US" sz="2200" dirty="0">
                    <a:solidFill>
                      <a:srgbClr val="0000CC"/>
                    </a:solidFill>
                  </a:rPr>
                  <a:t>MID:=INT((BEG+END)/2 </a:t>
                </a:r>
              </a:p>
              <a:p>
                <a:r>
                  <a:rPr lang="en-US" sz="2200" dirty="0">
                    <a:solidFill>
                      <a:srgbClr val="0000CC"/>
                    </a:solidFill>
                  </a:rPr>
                  <a:t>          </a:t>
                </a:r>
                <a:r>
                  <a:rPr lang="en-US" sz="2200" dirty="0">
                    <a:solidFill>
                      <a:prstClr val="black"/>
                    </a:solidFill>
                  </a:rPr>
                  <a:t>[End of Step 2. loop]</a:t>
                </a:r>
              </a:p>
              <a:p>
                <a:r>
                  <a:rPr lang="en-US" sz="2200" dirty="0">
                    <a:solidFill>
                      <a:prstClr val="black"/>
                    </a:solidFill>
                  </a:rPr>
                  <a:t>5.    If DATA[MID]=ITEM, then:</a:t>
                </a:r>
              </a:p>
              <a:p>
                <a:pPr lvl="1"/>
                <a:r>
                  <a:rPr lang="en-US" sz="2200" dirty="0">
                    <a:solidFill>
                      <a:prstClr val="black"/>
                    </a:solidFill>
                  </a:rPr>
                  <a:t>		Set LOC:=MID</a:t>
                </a:r>
              </a:p>
              <a:p>
                <a:pPr lvl="1"/>
                <a:r>
                  <a:rPr lang="en-US" sz="2200" dirty="0">
                    <a:solidFill>
                      <a:prstClr val="black"/>
                    </a:solidFill>
                  </a:rPr>
                  <a:t>Else:</a:t>
                </a:r>
              </a:p>
              <a:p>
                <a:pPr lvl="1"/>
                <a:r>
                  <a:rPr lang="en-US" sz="2200" dirty="0">
                    <a:solidFill>
                      <a:prstClr val="black"/>
                    </a:solidFill>
                  </a:rPr>
                  <a:t>	             Set LOC:=NULL. [End of If structure]</a:t>
                </a:r>
              </a:p>
              <a:p>
                <a:pPr marL="12700" lvl="1"/>
                <a:r>
                  <a:rPr lang="en-US" sz="2200" dirty="0">
                    <a:solidFill>
                      <a:prstClr val="black"/>
                    </a:solidFill>
                  </a:rPr>
                  <a:t>6. Exit</a:t>
                </a: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692570"/>
                <a:ext cx="9144000" cy="5900783"/>
              </a:xfrm>
              <a:prstGeom prst="rect">
                <a:avLst/>
              </a:prstGeom>
              <a:blipFill rotWithShape="0">
                <a:blip r:embed="rId4"/>
                <a:stretch>
                  <a:fillRect l="-1000" t="-826" b="-11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30089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1" y="609600"/>
            <a:ext cx="7239000" cy="58530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26858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46239"/>
            <a:ext cx="8243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Binary Search: Limitations</a:t>
            </a:r>
            <a:endParaRPr lang="en-US" sz="3600" dirty="0">
              <a:solidFill>
                <a:srgbClr val="0000CC"/>
              </a:solidFill>
            </a:endParaRPr>
          </a:p>
        </p:txBody>
      </p:sp>
      <p:pic>
        <p:nvPicPr>
          <p:cNvPr id="6" name="Picture 4" descr="Image result for student presentat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5315" y="1312790"/>
            <a:ext cx="3944438" cy="4378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446663" y="5691116"/>
            <a:ext cx="64417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prstClr val="black"/>
                </a:solidFill>
              </a:rPr>
              <a:t>Your Task</a:t>
            </a:r>
          </a:p>
        </p:txBody>
      </p:sp>
    </p:spTree>
    <p:extLst>
      <p:ext uri="{BB962C8B-B14F-4D97-AF65-F5344CB8AC3E}">
        <p14:creationId xmlns:p14="http://schemas.microsoft.com/office/powerpoint/2010/main" val="4245200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46239"/>
            <a:ext cx="8243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FF0000"/>
                </a:solidFill>
              </a:rPr>
              <a:t>Searching</a:t>
            </a:r>
            <a:endParaRPr lang="en-US" sz="3600" dirty="0">
              <a:solidFill>
                <a:srgbClr val="0000CC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89317"/>
            <a:ext cx="900752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charset="2"/>
              <a:buChar char="ü"/>
            </a:pPr>
            <a:r>
              <a:rPr lang="en-US" sz="2400" dirty="0">
                <a:solidFill>
                  <a:prstClr val="black"/>
                </a:solidFill>
              </a:rPr>
              <a:t>Searching refers to the operation of finding the location LOC of ITEM in Data, or printing some message that ITEM does not appear there. </a:t>
            </a:r>
          </a:p>
          <a:p>
            <a:pPr marL="285750" indent="-285750" algn="just">
              <a:lnSpc>
                <a:spcPct val="150000"/>
              </a:lnSpc>
              <a:buFont typeface="Wingdings" charset="2"/>
              <a:buChar char="ü"/>
            </a:pPr>
            <a:r>
              <a:rPr lang="en-US" sz="2400" dirty="0">
                <a:solidFill>
                  <a:prstClr val="black"/>
                </a:solidFill>
              </a:rPr>
              <a:t>The search is said to be </a:t>
            </a:r>
            <a:r>
              <a:rPr lang="en-US" sz="2400" i="1" dirty="0">
                <a:solidFill>
                  <a:prstClr val="black"/>
                </a:solidFill>
              </a:rPr>
              <a:t>successful</a:t>
            </a:r>
            <a:r>
              <a:rPr lang="en-US" sz="2400" dirty="0">
                <a:solidFill>
                  <a:prstClr val="black"/>
                </a:solidFill>
              </a:rPr>
              <a:t> if ITEM does appear in Data and </a:t>
            </a:r>
            <a:r>
              <a:rPr lang="en-US" sz="2400" i="1" dirty="0">
                <a:solidFill>
                  <a:prstClr val="black"/>
                </a:solidFill>
              </a:rPr>
              <a:t>unsuccessful </a:t>
            </a:r>
            <a:r>
              <a:rPr lang="en-US" sz="2400" dirty="0">
                <a:solidFill>
                  <a:prstClr val="black"/>
                </a:solidFill>
              </a:rPr>
              <a:t>otherwise.</a:t>
            </a:r>
          </a:p>
          <a:p>
            <a:pPr marL="285750" indent="-285750" algn="just">
              <a:lnSpc>
                <a:spcPct val="150000"/>
              </a:lnSpc>
              <a:buFont typeface="Wingdings" charset="2"/>
              <a:buChar char="ü"/>
            </a:pPr>
            <a:r>
              <a:rPr lang="en-US" sz="2400" dirty="0">
                <a:solidFill>
                  <a:prstClr val="black"/>
                </a:solidFill>
              </a:rPr>
              <a:t>There are many different searching algorithms. The algorithm that one chooses generally depends on the way the information is DATA is organized.</a:t>
            </a:r>
          </a:p>
          <a:p>
            <a:pPr marL="285750" indent="-285750" algn="just">
              <a:lnSpc>
                <a:spcPct val="150000"/>
              </a:lnSpc>
              <a:buFont typeface="Wingdings" charset="2"/>
              <a:buChar char="ü"/>
            </a:pPr>
            <a:r>
              <a:rPr lang="en-US" sz="2400" dirty="0">
                <a:solidFill>
                  <a:prstClr val="black"/>
                </a:solidFill>
              </a:rPr>
              <a:t>A simple searching algorithm: </a:t>
            </a:r>
            <a:r>
              <a:rPr lang="en-US" sz="2400" dirty="0">
                <a:solidFill>
                  <a:srgbClr val="FF0000"/>
                </a:solidFill>
              </a:rPr>
              <a:t>Linear Search Algorithm</a:t>
            </a:r>
          </a:p>
          <a:p>
            <a:pPr marL="285750" indent="-285750" algn="just">
              <a:lnSpc>
                <a:spcPct val="150000"/>
              </a:lnSpc>
              <a:buFont typeface="Wingdings" charset="2"/>
              <a:buChar char="ü"/>
            </a:pPr>
            <a:r>
              <a:rPr lang="en-US" sz="2400" dirty="0">
                <a:solidFill>
                  <a:prstClr val="black"/>
                </a:solidFill>
              </a:rPr>
              <a:t> The well known algorithm: </a:t>
            </a:r>
            <a:r>
              <a:rPr lang="en-US" sz="2400" dirty="0">
                <a:solidFill>
                  <a:srgbClr val="0000CC"/>
                </a:solidFill>
              </a:rPr>
              <a:t>Binary search Algorithm</a:t>
            </a:r>
          </a:p>
        </p:txBody>
      </p:sp>
    </p:spTree>
    <p:extLst>
      <p:ext uri="{BB962C8B-B14F-4D97-AF65-F5344CB8AC3E}">
        <p14:creationId xmlns:p14="http://schemas.microsoft.com/office/powerpoint/2010/main" val="1793520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-80373"/>
            <a:ext cx="8243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Linear </a:t>
            </a:r>
            <a:r>
              <a:rPr lang="en-US" sz="3600">
                <a:solidFill>
                  <a:srgbClr val="FF0000"/>
                </a:solidFill>
              </a:rPr>
              <a:t>Search Algorithm</a:t>
            </a:r>
            <a:endParaRPr lang="en-US" sz="3600" dirty="0">
              <a:solidFill>
                <a:srgbClr val="0000CC"/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1264351"/>
              </p:ext>
            </p:extLst>
          </p:nvPr>
        </p:nvGraphicFramePr>
        <p:xfrm>
          <a:off x="2084290" y="3833788"/>
          <a:ext cx="1404938" cy="29667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40493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Adams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Charlie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Rasha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Rock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Smith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0473254"/>
              </p:ext>
            </p:extLst>
          </p:nvPr>
        </p:nvGraphicFramePr>
        <p:xfrm>
          <a:off x="4844159" y="3808388"/>
          <a:ext cx="1404938" cy="2977833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404938"/>
              </a:tblGrid>
              <a:tr h="38195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Adams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Charlie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Rasha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Rock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Smith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Jhon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2445060"/>
              </p:ext>
            </p:extLst>
          </p:nvPr>
        </p:nvGraphicFramePr>
        <p:xfrm>
          <a:off x="7308607" y="3808388"/>
          <a:ext cx="1404938" cy="299212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404938"/>
              </a:tblGrid>
              <a:tr h="3962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Adams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Charlie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Rasha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Rock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Smith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-2" y="316272"/>
            <a:ext cx="904552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charset="2"/>
              <a:buChar char="ü"/>
            </a:pPr>
            <a:r>
              <a:rPr lang="en-US" sz="2400" dirty="0">
                <a:solidFill>
                  <a:prstClr val="black"/>
                </a:solidFill>
              </a:rPr>
              <a:t>Suppose DATA is a linear array with n elements. Given no other information about DATA. </a:t>
            </a:r>
          </a:p>
          <a:p>
            <a:pPr marL="342900" indent="-342900" algn="just">
              <a:lnSpc>
                <a:spcPct val="150000"/>
              </a:lnSpc>
              <a:buFont typeface="Wingdings" charset="2"/>
              <a:buChar char="ü"/>
            </a:pPr>
            <a:r>
              <a:rPr lang="en-US" sz="2400" dirty="0">
                <a:solidFill>
                  <a:prstClr val="black"/>
                </a:solidFill>
              </a:rPr>
              <a:t>Simple way to search for a given ITEM in DATA  is to compare ITEM with each element of DATA one by one.</a:t>
            </a:r>
          </a:p>
          <a:p>
            <a:pPr marL="342900" indent="-342900" algn="just">
              <a:lnSpc>
                <a:spcPct val="150000"/>
              </a:lnSpc>
              <a:buFont typeface="Wingdings" charset="2"/>
              <a:buChar char="ü"/>
            </a:pPr>
            <a:r>
              <a:rPr lang="en-US" sz="2400" dirty="0">
                <a:solidFill>
                  <a:prstClr val="black"/>
                </a:solidFill>
              </a:rPr>
              <a:t>Suppose we want to  know whether </a:t>
            </a:r>
            <a:r>
              <a:rPr lang="en-US" sz="2400" dirty="0" err="1">
                <a:solidFill>
                  <a:prstClr val="black"/>
                </a:solidFill>
              </a:rPr>
              <a:t>Jhon</a:t>
            </a:r>
            <a:r>
              <a:rPr lang="en-US" sz="2400" dirty="0">
                <a:solidFill>
                  <a:prstClr val="black"/>
                </a:solidFill>
              </a:rPr>
              <a:t> appears in the array or not.</a:t>
            </a:r>
          </a:p>
          <a:p>
            <a:pPr marL="342900" indent="-342900" algn="just">
              <a:lnSpc>
                <a:spcPct val="150000"/>
              </a:lnSpc>
              <a:buFont typeface="Wingdings" charset="2"/>
              <a:buChar char="ü"/>
            </a:pPr>
            <a:r>
              <a:rPr lang="en-US" sz="2400" dirty="0">
                <a:solidFill>
                  <a:prstClr val="black"/>
                </a:solidFill>
              </a:rPr>
              <a:t>Again, Suppose, we want to know </a:t>
            </a:r>
            <a:r>
              <a:rPr lang="en-US" sz="2400" dirty="0" err="1">
                <a:solidFill>
                  <a:prstClr val="black"/>
                </a:solidFill>
              </a:rPr>
              <a:t>wheter</a:t>
            </a:r>
            <a:r>
              <a:rPr lang="en-US" sz="2400" dirty="0">
                <a:solidFill>
                  <a:prstClr val="black"/>
                </a:solidFill>
              </a:rPr>
              <a:t> Moon appears in the array or not.</a:t>
            </a:r>
          </a:p>
        </p:txBody>
      </p:sp>
    </p:spTree>
    <p:extLst>
      <p:ext uri="{BB962C8B-B14F-4D97-AF65-F5344CB8AC3E}">
        <p14:creationId xmlns:p14="http://schemas.microsoft.com/office/powerpoint/2010/main" val="6062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46239"/>
            <a:ext cx="8243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Linear Search Algorithm: Example</a:t>
            </a:r>
            <a:endParaRPr lang="en-US" sz="3600" dirty="0">
              <a:solidFill>
                <a:srgbClr val="0000CC"/>
              </a:solidFill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/>
          <a:srcRect b="45860"/>
          <a:stretch/>
        </p:blipFill>
        <p:spPr>
          <a:xfrm>
            <a:off x="0" y="692570"/>
            <a:ext cx="4506077" cy="5489015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3"/>
          <a:srcRect t="54323"/>
          <a:stretch/>
        </p:blipFill>
        <p:spPr>
          <a:xfrm>
            <a:off x="4455643" y="1098038"/>
            <a:ext cx="4551881" cy="4678079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2500233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46239"/>
            <a:ext cx="8243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Searching: Linear Search Algorithm</a:t>
            </a:r>
            <a:endParaRPr lang="en-US" sz="3600" dirty="0">
              <a:solidFill>
                <a:srgbClr val="0000CC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" y="692570"/>
                <a:ext cx="9144000" cy="3724096"/>
              </a:xfrm>
              <a:prstGeom prst="rect">
                <a:avLst/>
              </a:prstGeom>
              <a:noFill/>
              <a:ln>
                <a:solidFill>
                  <a:srgbClr val="00B05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800" b="1" dirty="0">
                    <a:solidFill>
                      <a:prstClr val="black"/>
                    </a:solidFill>
                  </a:rPr>
                  <a:t>LINEAR (DATA, N, ITEN, LOC)</a:t>
                </a:r>
              </a:p>
              <a:p>
                <a:r>
                  <a:rPr lang="en-US" sz="2800" dirty="0">
                    <a:solidFill>
                      <a:prstClr val="black"/>
                    </a:solidFill>
                  </a:rPr>
                  <a:t>Step 1. [Insert ITEM at the end of DATA] Set DATA[N+1]:=ITEM</a:t>
                </a:r>
              </a:p>
              <a:p>
                <a:r>
                  <a:rPr lang="en-US" sz="2800" dirty="0">
                    <a:solidFill>
                      <a:prstClr val="black"/>
                    </a:solidFill>
                  </a:rPr>
                  <a:t>Step 2. [Initialize counter] Set LOC:=1.</a:t>
                </a:r>
              </a:p>
              <a:p>
                <a:r>
                  <a:rPr lang="en-US" sz="2800" dirty="0">
                    <a:solidFill>
                      <a:prstClr val="black"/>
                    </a:solidFill>
                  </a:rPr>
                  <a:t>Step 3. [Search for ITEM.]</a:t>
                </a:r>
              </a:p>
              <a:p>
                <a:r>
                  <a:rPr lang="en-US" sz="2800" dirty="0">
                    <a:solidFill>
                      <a:prstClr val="black"/>
                    </a:solidFill>
                  </a:rPr>
                  <a:t>	Repeat while Data [LOC]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≠</m:t>
                    </m:r>
                    <m:r>
                      <a:rPr lang="en-US" sz="2800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𝐼𝑇𝐸𝑀</m:t>
                    </m:r>
                    <m:r>
                      <a:rPr lang="en-US" sz="2800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:</m:t>
                    </m:r>
                  </m:oMath>
                </a14:m>
                <a:endParaRPr lang="en-US" sz="2800" dirty="0">
                  <a:solidFill>
                    <a:prstClr val="black"/>
                  </a:solidFill>
                  <a:ea typeface="Cambria Math" charset="0"/>
                  <a:cs typeface="Cambria Math" charset="0"/>
                </a:endParaRPr>
              </a:p>
              <a:p>
                <a:r>
                  <a:rPr lang="en-US" sz="2400" dirty="0">
                    <a:solidFill>
                      <a:prstClr val="black"/>
                    </a:solidFill>
                  </a:rPr>
                  <a:t>		Set LOC:=LOC+1.</a:t>
                </a:r>
              </a:p>
              <a:p>
                <a:r>
                  <a:rPr lang="en-US" sz="2400" dirty="0">
                    <a:solidFill>
                      <a:prstClr val="black"/>
                    </a:solidFill>
                  </a:rPr>
                  <a:t>	[End of loop.]</a:t>
                </a:r>
              </a:p>
              <a:p>
                <a:r>
                  <a:rPr lang="en-US" sz="2400" dirty="0">
                    <a:solidFill>
                      <a:prstClr val="black"/>
                    </a:solidFill>
                  </a:rPr>
                  <a:t>Step 4. [Successful?] IF LOC=N+1, then: Set LOC:=0;</a:t>
                </a:r>
              </a:p>
              <a:p>
                <a:r>
                  <a:rPr lang="en-US" sz="2400" dirty="0">
                    <a:solidFill>
                      <a:prstClr val="black"/>
                    </a:solidFill>
                  </a:rPr>
                  <a:t>Step 5. Exit.</a:t>
                </a: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" y="692570"/>
                <a:ext cx="9144000" cy="3724096"/>
              </a:xfrm>
              <a:prstGeom prst="rect">
                <a:avLst/>
              </a:prstGeom>
              <a:blipFill rotWithShape="0">
                <a:blip r:embed="rId4"/>
                <a:stretch>
                  <a:fillRect l="-1265" t="-1468" r="-399" b="-2610"/>
                </a:stretch>
              </a:blipFill>
              <a:ln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34005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-80373"/>
            <a:ext cx="8243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Linear Search Algorithm: Complexity</a:t>
            </a:r>
            <a:endParaRPr lang="en-US" sz="3600" dirty="0">
              <a:solidFill>
                <a:srgbClr val="0000CC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636298"/>
            <a:ext cx="900752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charset="2"/>
              <a:buChar char="ü"/>
            </a:pPr>
            <a:r>
              <a:rPr lang="en-US" sz="2400" dirty="0">
                <a:solidFill>
                  <a:prstClr val="black"/>
                </a:solidFill>
              </a:rPr>
              <a:t>The complexity of this algorithm is measured by the number f(n) of comparison required to find ITEM where DATA contains n elements.</a:t>
            </a:r>
          </a:p>
          <a:p>
            <a:pPr marL="342900" indent="-342900" algn="just">
              <a:lnSpc>
                <a:spcPct val="150000"/>
              </a:lnSpc>
              <a:buFont typeface="Wingdings" charset="2"/>
              <a:buChar char="ü"/>
            </a:pPr>
            <a:r>
              <a:rPr lang="en-US" sz="2400" dirty="0">
                <a:solidFill>
                  <a:prstClr val="black"/>
                </a:solidFill>
              </a:rPr>
              <a:t>Two important cases to consider are:</a:t>
            </a:r>
          </a:p>
          <a:p>
            <a:pPr marL="2628900" lvl="5" indent="-342900" algn="just">
              <a:lnSpc>
                <a:spcPct val="150000"/>
              </a:lnSpc>
              <a:buFont typeface="Wingdings" charset="2"/>
              <a:buChar char="ü"/>
            </a:pPr>
            <a:r>
              <a:rPr lang="en-US" sz="2400" dirty="0">
                <a:solidFill>
                  <a:srgbClr val="7030A0"/>
                </a:solidFill>
              </a:rPr>
              <a:t> The average case</a:t>
            </a:r>
            <a:r>
              <a:rPr lang="en-US" sz="2400" dirty="0">
                <a:solidFill>
                  <a:prstClr val="black"/>
                </a:solidFill>
              </a:rPr>
              <a:t>, and </a:t>
            </a:r>
          </a:p>
          <a:p>
            <a:pPr marL="2628900" lvl="5" indent="-342900" algn="just">
              <a:lnSpc>
                <a:spcPct val="150000"/>
              </a:lnSpc>
              <a:buFont typeface="Wingdings" charset="2"/>
              <a:buChar char="ü"/>
            </a:pPr>
            <a:r>
              <a:rPr lang="en-US" sz="2400" dirty="0">
                <a:solidFill>
                  <a:prstClr val="black"/>
                </a:solidFill>
              </a:rPr>
              <a:t>The worst case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29465"/>
            <a:ext cx="9007524" cy="1938992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prstClr val="black"/>
                </a:solidFill>
              </a:rPr>
              <a:t>The worst case occurs when one must search through the entire array DATA, when ITEM does not appear in DATA. </a:t>
            </a:r>
          </a:p>
          <a:p>
            <a:pPr algn="just"/>
            <a:r>
              <a:rPr lang="en-US" sz="2400" dirty="0">
                <a:solidFill>
                  <a:prstClr val="black"/>
                </a:solidFill>
              </a:rPr>
              <a:t>		Algorithm Requires f(n)= </a:t>
            </a:r>
            <a:r>
              <a:rPr lang="en-US" sz="2400" i="1" dirty="0">
                <a:solidFill>
                  <a:prstClr val="black"/>
                </a:solidFill>
              </a:rPr>
              <a:t>n+1 </a:t>
            </a:r>
            <a:r>
              <a:rPr lang="en-US" sz="2400" dirty="0">
                <a:solidFill>
                  <a:prstClr val="black"/>
                </a:solidFill>
              </a:rPr>
              <a:t>comparison.</a:t>
            </a:r>
          </a:p>
          <a:p>
            <a:pPr algn="just"/>
            <a:endParaRPr lang="en-US" sz="2400" dirty="0">
              <a:solidFill>
                <a:prstClr val="black"/>
              </a:solidFill>
            </a:endParaRPr>
          </a:p>
          <a:p>
            <a:pPr algn="just"/>
            <a:r>
              <a:rPr lang="en-US" sz="2400" dirty="0">
                <a:solidFill>
                  <a:srgbClr val="0000CC"/>
                </a:solidFill>
              </a:rPr>
              <a:t>Thus, in the worst case, the running time is proportional to </a:t>
            </a:r>
            <a:r>
              <a:rPr lang="en-US" sz="2400" i="1" dirty="0">
                <a:solidFill>
                  <a:srgbClr val="0000CC"/>
                </a:solidFill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2380061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-52230"/>
            <a:ext cx="8243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Linear Search Algorithm: Complexity</a:t>
            </a:r>
            <a:endParaRPr lang="en-US" sz="3600" dirty="0">
              <a:solidFill>
                <a:srgbClr val="0000CC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457759"/>
            <a:ext cx="900752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charset="2"/>
              <a:buChar char="ü"/>
            </a:pPr>
            <a:r>
              <a:rPr lang="en-US" sz="2400" dirty="0">
                <a:solidFill>
                  <a:prstClr val="black"/>
                </a:solidFill>
              </a:rPr>
              <a:t>The complexity of this algorithm is measured by the number f(n) of comparison required to find ITEM where DATA contains n elements.</a:t>
            </a:r>
          </a:p>
          <a:p>
            <a:pPr marL="342900" indent="-342900" algn="just">
              <a:buFont typeface="Wingdings" charset="2"/>
              <a:buChar char="ü"/>
            </a:pPr>
            <a:r>
              <a:rPr lang="en-US" sz="2400" dirty="0">
                <a:solidFill>
                  <a:prstClr val="black"/>
                </a:solidFill>
              </a:rPr>
              <a:t>Two important cases to consider are:</a:t>
            </a:r>
          </a:p>
          <a:p>
            <a:pPr marL="2628900" lvl="5" indent="-342900" algn="just">
              <a:buFont typeface="Wingdings" charset="2"/>
              <a:buChar char="ü"/>
            </a:pPr>
            <a:r>
              <a:rPr lang="en-US" sz="2400" dirty="0">
                <a:solidFill>
                  <a:prstClr val="black"/>
                </a:solidFill>
              </a:rPr>
              <a:t> The average case, and </a:t>
            </a:r>
          </a:p>
          <a:p>
            <a:pPr marL="2628900" lvl="5" indent="-342900" algn="just">
              <a:buFont typeface="Wingdings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The worst case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29496" y="2373360"/>
                <a:ext cx="9007524" cy="4463401"/>
              </a:xfrm>
              <a:prstGeom prst="rect">
                <a:avLst/>
              </a:prstGeom>
              <a:noFill/>
              <a:ln w="38100">
                <a:solidFill>
                  <a:srgbClr val="00B05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2400" dirty="0">
                    <a:solidFill>
                      <a:prstClr val="black"/>
                    </a:solidFill>
                  </a:rPr>
                  <a:t>The running time of the average case uses the probabilistic notation of expectation. </a:t>
                </a:r>
              </a:p>
              <a:p>
                <a:pPr marL="342900" indent="-342900" algn="just">
                  <a:buFont typeface="Wingdings" charset="2"/>
                  <a:buChar char="ü"/>
                </a:pPr>
                <a:r>
                  <a:rPr lang="en-US" sz="2400" dirty="0">
                    <a:solidFill>
                      <a:prstClr val="black"/>
                    </a:solidFill>
                  </a:rPr>
                  <a:t>Suppose, </a:t>
                </a:r>
                <a:r>
                  <a:rPr lang="en-US" sz="2400" i="1" dirty="0" err="1">
                    <a:solidFill>
                      <a:prstClr val="black"/>
                    </a:solidFill>
                  </a:rPr>
                  <a:t>p</a:t>
                </a:r>
                <a:r>
                  <a:rPr lang="en-US" sz="2400" i="1" baseline="-25000" dirty="0" err="1">
                    <a:solidFill>
                      <a:prstClr val="black"/>
                    </a:solidFill>
                  </a:rPr>
                  <a:t>k</a:t>
                </a:r>
                <a:r>
                  <a:rPr lang="en-US" sz="2400" dirty="0">
                    <a:solidFill>
                      <a:prstClr val="black"/>
                    </a:solidFill>
                  </a:rPr>
                  <a:t> is the probability that ITEM appears in DATA[K], and</a:t>
                </a:r>
              </a:p>
              <a:p>
                <a:pPr marL="342900" indent="-342900" algn="just">
                  <a:buFont typeface="Wingdings" charset="2"/>
                  <a:buChar char="ü"/>
                </a:pPr>
                <a:r>
                  <a:rPr lang="en-US" sz="2400" dirty="0">
                    <a:solidFill>
                      <a:prstClr val="black"/>
                    </a:solidFill>
                  </a:rPr>
                  <a:t>suppose, q is the probability that ITEM does not appear in DATA.</a:t>
                </a:r>
              </a:p>
              <a:p>
                <a:pPr marL="342900" indent="-342900" algn="just">
                  <a:buFont typeface="Wingdings" charset="2"/>
                  <a:buChar char="ü"/>
                </a:pPr>
                <a:r>
                  <a:rPr lang="en-US" sz="2400" dirty="0">
                    <a:solidFill>
                      <a:prstClr val="black"/>
                    </a:solidFill>
                  </a:rPr>
                  <a:t>Since, the algorithm uses k comparisons when ITEM appears in DATA [K], the average number of comparisons is given by </a:t>
                </a:r>
              </a:p>
              <a:p>
                <a:pPr algn="ctr"/>
                <a:r>
                  <a:rPr lang="en-US" sz="2400" i="1" dirty="0">
                    <a:solidFill>
                      <a:prstClr val="black"/>
                    </a:solidFill>
                  </a:rPr>
                  <a:t>f(n)= 1.p</a:t>
                </a:r>
                <a:r>
                  <a:rPr lang="en-US" sz="2400" i="1" baseline="-25000" dirty="0">
                    <a:solidFill>
                      <a:prstClr val="black"/>
                    </a:solidFill>
                  </a:rPr>
                  <a:t>1</a:t>
                </a:r>
                <a:r>
                  <a:rPr lang="en-US" sz="2400" i="1" dirty="0">
                    <a:solidFill>
                      <a:prstClr val="black"/>
                    </a:solidFill>
                  </a:rPr>
                  <a:t>+2.p</a:t>
                </a:r>
                <a:r>
                  <a:rPr lang="en-US" sz="2400" i="1" baseline="-25000" dirty="0">
                    <a:solidFill>
                      <a:prstClr val="black"/>
                    </a:solidFill>
                  </a:rPr>
                  <a:t>2</a:t>
                </a:r>
                <a:r>
                  <a:rPr lang="en-US" sz="2400" i="1" dirty="0">
                    <a:solidFill>
                      <a:prstClr val="black"/>
                    </a:solidFill>
                  </a:rPr>
                  <a:t>+</a:t>
                </a:r>
                <a:r>
                  <a:rPr lang="is-IS" sz="2400" i="1" dirty="0">
                    <a:solidFill>
                      <a:prstClr val="black"/>
                    </a:solidFill>
                  </a:rPr>
                  <a:t>….....n.p</a:t>
                </a:r>
                <a:r>
                  <a:rPr lang="is-IS" sz="2400" i="1" baseline="-25000" dirty="0">
                    <a:solidFill>
                      <a:prstClr val="black"/>
                    </a:solidFill>
                  </a:rPr>
                  <a:t>n</a:t>
                </a:r>
                <a:r>
                  <a:rPr lang="is-IS" sz="2400" i="1" dirty="0">
                    <a:solidFill>
                      <a:prstClr val="black"/>
                    </a:solidFill>
                  </a:rPr>
                  <a:t>+(n+1)q</a:t>
                </a:r>
                <a:endParaRPr lang="en-US" sz="2400" i="1" dirty="0">
                  <a:solidFill>
                    <a:prstClr val="black"/>
                  </a:solidFill>
                </a:endParaRPr>
              </a:p>
              <a:p>
                <a:pPr marL="342900" indent="-342900" algn="just">
                  <a:buFont typeface="Wingdings" charset="2"/>
                  <a:buChar char="ü"/>
                </a:pPr>
                <a:r>
                  <a:rPr lang="en-US" sz="2400" dirty="0">
                    <a:solidFill>
                      <a:prstClr val="black"/>
                    </a:solidFill>
                  </a:rPr>
                  <a:t>In particular, q is very small, and ITEM appears with </a:t>
                </a:r>
                <a:r>
                  <a:rPr lang="en-US" sz="2400" dirty="0" err="1">
                    <a:solidFill>
                      <a:prstClr val="black"/>
                    </a:solidFill>
                  </a:rPr>
                  <a:t>equl</a:t>
                </a:r>
                <a:r>
                  <a:rPr lang="en-US" sz="2400" dirty="0">
                    <a:solidFill>
                      <a:prstClr val="black"/>
                    </a:solidFill>
                  </a:rPr>
                  <a:t> probability in each element of DATA. Then  </a:t>
                </a:r>
                <a:r>
                  <a:rPr lang="en-US" sz="2400" i="1" dirty="0">
                    <a:solidFill>
                      <a:prstClr val="black"/>
                    </a:solidFill>
                  </a:rPr>
                  <a:t>q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≈0</m:t>
                    </m:r>
                  </m:oMath>
                </a14:m>
                <a:r>
                  <a:rPr lang="is-IS" sz="2400" dirty="0">
                    <a:solidFill>
                      <a:prstClr val="black"/>
                    </a:solidFill>
                  </a:rPr>
                  <a:t> and each </a:t>
                </a:r>
                <a:r>
                  <a:rPr lang="is-IS" sz="2400" i="1" dirty="0">
                    <a:solidFill>
                      <a:prstClr val="black"/>
                    </a:solidFill>
                  </a:rPr>
                  <a:t>p</a:t>
                </a:r>
                <a:r>
                  <a:rPr lang="is-IS" sz="2400" i="1" baseline="-25000" dirty="0">
                    <a:solidFill>
                      <a:prstClr val="black"/>
                    </a:solidFill>
                  </a:rPr>
                  <a:t>i</a:t>
                </a:r>
                <a:r>
                  <a:rPr lang="is-IS" sz="2400" i="1" dirty="0">
                    <a:solidFill>
                      <a:prstClr val="black"/>
                    </a:solidFill>
                  </a:rPr>
                  <a:t>=1/n.</a:t>
                </a:r>
              </a:p>
              <a:p>
                <a:pPr marL="342900" indent="-342900" algn="just">
                  <a:buFont typeface="Wingdings" charset="2"/>
                  <a:buChar char="ü"/>
                </a:pPr>
                <a:r>
                  <a:rPr lang="is-IS" sz="2400" dirty="0">
                    <a:solidFill>
                      <a:prstClr val="black"/>
                    </a:solidFill>
                  </a:rPr>
                  <a:t>Accordingly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solidFill>
                              <a:prstClr val="black"/>
                            </a:solidFill>
                            <a:latin typeface="Cambria Math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</a:rPr>
                      <m:t>=1.</m:t>
                    </m:r>
                    <m:f>
                      <m:fPr>
                        <m:ctrlPr>
                          <a:rPr lang="bg-BG" sz="2400" i="1">
                            <a:solidFill>
                              <a:prstClr val="black"/>
                            </a:solidFill>
                            <a:latin typeface="Cambria Math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is-IS" sz="2400" dirty="0">
                    <a:solidFill>
                      <a:prstClr val="black"/>
                    </a:solidFill>
                  </a:rPr>
                  <a:t>+</a:t>
                </a:r>
                <a:r>
                  <a:rPr lang="en-US" sz="2400" dirty="0">
                    <a:solidFill>
                      <a:prstClr val="black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prstClr val="black"/>
                        </a:solidFill>
                        <a:latin typeface="Cambria Math" charset="0"/>
                      </a:rPr>
                      <m:t>2</m:t>
                    </m:r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</a:rPr>
                      <m:t>.</m:t>
                    </m:r>
                    <m:f>
                      <m:fPr>
                        <m:ctrlPr>
                          <a:rPr lang="bg-BG" sz="2400" i="1">
                            <a:solidFill>
                              <a:prstClr val="black"/>
                            </a:solidFill>
                            <a:latin typeface="Cambria Math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is-IS" sz="2400" dirty="0">
                    <a:solidFill>
                      <a:prstClr val="black"/>
                    </a:solidFill>
                  </a:rPr>
                  <a:t>+</a:t>
                </a:r>
                <a:r>
                  <a:rPr lang="en-US" sz="2400" dirty="0">
                    <a:solidFill>
                      <a:prstClr val="black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prstClr val="black"/>
                        </a:solidFill>
                        <a:latin typeface="Cambria Math" charset="0"/>
                      </a:rPr>
                      <m:t>3</m:t>
                    </m:r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</a:rPr>
                      <m:t>.</m:t>
                    </m:r>
                    <m:f>
                      <m:fPr>
                        <m:ctrlPr>
                          <a:rPr lang="bg-BG" sz="2400" i="1">
                            <a:solidFill>
                              <a:prstClr val="black"/>
                            </a:solidFill>
                            <a:latin typeface="Cambria Math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is-IS" sz="2400" dirty="0">
                    <a:solidFill>
                      <a:prstClr val="black"/>
                    </a:solidFill>
                  </a:rPr>
                  <a:t>+.......</a:t>
                </a:r>
                <a:r>
                  <a:rPr lang="en-US" sz="2400" dirty="0">
                    <a:solidFill>
                      <a:prstClr val="black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1" dirty="0">
                        <a:solidFill>
                          <a:prstClr val="black"/>
                        </a:solidFill>
                        <a:latin typeface="Cambria Math" charset="0"/>
                      </a:rPr>
                      <m:t>n</m:t>
                    </m:r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</a:rPr>
                      <m:t>.</m:t>
                    </m:r>
                    <m:f>
                      <m:fPr>
                        <m:ctrlPr>
                          <a:rPr lang="bg-BG" sz="2400" i="1">
                            <a:solidFill>
                              <a:prstClr val="black"/>
                            </a:solidFill>
                            <a:latin typeface="Cambria Math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is-IS" sz="2400" dirty="0">
                    <a:solidFill>
                      <a:prstClr val="black"/>
                    </a:solidFill>
                  </a:rPr>
                  <a:t>+</a:t>
                </a:r>
                <a:r>
                  <a:rPr lang="en-US" sz="2400" dirty="0">
                    <a:solidFill>
                      <a:prstClr val="black"/>
                    </a:solidFill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 dirty="0">
                            <a:solidFill>
                              <a:prstClr val="black"/>
                            </a:solidFill>
                            <a:latin typeface="Cambria Math"/>
                          </a:rPr>
                        </m:ctrlPr>
                      </m:dPr>
                      <m:e>
                        <m:r>
                          <a:rPr lang="en-US" sz="2400" i="1" dirty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𝑛</m:t>
                        </m:r>
                        <m:r>
                          <a:rPr lang="en-US" sz="2400" i="1" dirty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+1</m:t>
                        </m:r>
                      </m:e>
                    </m:d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</a:rPr>
                      <m:t>.0</m:t>
                    </m:r>
                  </m:oMath>
                </a14:m>
                <a:endParaRPr lang="en-US" sz="2400" i="1" dirty="0">
                  <a:solidFill>
                    <a:prstClr val="black"/>
                  </a:solidFill>
                  <a:latin typeface="Cambria Math" charset="0"/>
                </a:endParaRPr>
              </a:p>
              <a:p>
                <a:pPr marL="342900" indent="-342900" algn="just">
                  <a:buFont typeface="Wingdings" charset="2"/>
                  <a:buChar char="ü"/>
                </a:pPr>
                <a:r>
                  <a:rPr lang="en-US" sz="2400" dirty="0">
                    <a:solidFill>
                      <a:prstClr val="black"/>
                    </a:solidFill>
                  </a:rPr>
                  <a:t>                              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</a:rPr>
                      <m:t>=(1</m:t>
                    </m:r>
                  </m:oMath>
                </a14:m>
                <a:r>
                  <a:rPr lang="is-IS" sz="2400" dirty="0">
                    <a:solidFill>
                      <a:prstClr val="black"/>
                    </a:solidFill>
                  </a:rPr>
                  <a:t>+2+...+n)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</a:rPr>
                      <m:t>.</m:t>
                    </m:r>
                    <m:f>
                      <m:fPr>
                        <m:ctrlPr>
                          <a:rPr lang="bg-BG" sz="2400" i="1">
                            <a:solidFill>
                              <a:prstClr val="black"/>
                            </a:solidFill>
                            <a:latin typeface="Cambria Math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𝑛</m:t>
                        </m:r>
                      </m:den>
                    </m:f>
                    <m:r>
                      <a:rPr lang="en-US" sz="2400">
                        <a:solidFill>
                          <a:prstClr val="black"/>
                        </a:solidFill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bg-BG" sz="2400" i="1">
                            <a:solidFill>
                              <a:prstClr val="black"/>
                            </a:solidFill>
                            <a:latin typeface="Cambria Math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𝑛</m:t>
                        </m:r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𝑛</m:t>
                        </m:r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+1)</m:t>
                        </m:r>
                      </m:num>
                      <m:den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</a:rPr>
                      <m:t>.</m:t>
                    </m:r>
                    <m:f>
                      <m:fPr>
                        <m:ctrlPr>
                          <a:rPr lang="bg-BG" sz="2400" i="1">
                            <a:solidFill>
                              <a:prstClr val="black"/>
                            </a:solidFill>
                            <a:latin typeface="Cambria Math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𝑛</m:t>
                        </m:r>
                      </m:den>
                    </m:f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bg-BG" sz="2400" i="1">
                            <a:solidFill>
                              <a:prstClr val="black"/>
                            </a:solidFill>
                            <a:latin typeface="Cambria Math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𝑛</m:t>
                        </m:r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+1</m:t>
                        </m:r>
                      </m:num>
                      <m:den>
                        <m:r>
                          <a:rPr lang="en-US" sz="24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endParaRPr lang="is-IS" sz="24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496" y="2373360"/>
                <a:ext cx="9007524" cy="4463401"/>
              </a:xfrm>
              <a:prstGeom prst="rect">
                <a:avLst/>
              </a:prstGeom>
              <a:blipFill rotWithShape="0">
                <a:blip r:embed="rId4"/>
                <a:stretch>
                  <a:fillRect l="-877" t="-677" r="-809" b="-271"/>
                </a:stretch>
              </a:blipFill>
              <a:ln w="38100"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99701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46239"/>
            <a:ext cx="8243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Binary </a:t>
            </a:r>
            <a:r>
              <a:rPr lang="en-US" sz="3600">
                <a:solidFill>
                  <a:srgbClr val="FF0000"/>
                </a:solidFill>
              </a:rPr>
              <a:t>Search:</a:t>
            </a:r>
            <a:endParaRPr lang="en-US" sz="3600" dirty="0">
              <a:solidFill>
                <a:srgbClr val="0000CC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738305"/>
            <a:ext cx="9144000" cy="615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prstClr val="black"/>
                </a:solidFill>
              </a:rPr>
              <a:t>Suppose DATA is an array which is sorted in </a:t>
            </a:r>
            <a:r>
              <a:rPr lang="en-US" sz="2400" b="1" i="1" dirty="0">
                <a:solidFill>
                  <a:srgbClr val="00B050"/>
                </a:solidFill>
              </a:rPr>
              <a:t>INCREASING ORDER</a:t>
            </a:r>
            <a:r>
              <a:rPr lang="en-US" sz="2400" dirty="0">
                <a:solidFill>
                  <a:prstClr val="black"/>
                </a:solidFill>
              </a:rPr>
              <a:t>, or equivalently, alphabetically. </a:t>
            </a:r>
          </a:p>
          <a:p>
            <a:pPr algn="just"/>
            <a:r>
              <a:rPr lang="en-US" sz="2400" dirty="0">
                <a:solidFill>
                  <a:prstClr val="black"/>
                </a:solidFill>
              </a:rPr>
              <a:t>Then, </a:t>
            </a:r>
            <a:r>
              <a:rPr lang="en-US" sz="2400" i="1" dirty="0">
                <a:solidFill>
                  <a:srgbClr val="7030A0"/>
                </a:solidFill>
              </a:rPr>
              <a:t>Binary Search algorithm </a:t>
            </a:r>
            <a:r>
              <a:rPr lang="en-US" sz="2400" dirty="0">
                <a:solidFill>
                  <a:prstClr val="black"/>
                </a:solidFill>
              </a:rPr>
              <a:t>is an extremely efficient searching algorithm to find the location LOC of a given ITEM of information in DATA. </a:t>
            </a:r>
          </a:p>
          <a:p>
            <a:pPr algn="just"/>
            <a:endParaRPr lang="en-US" sz="2400" dirty="0">
              <a:solidFill>
                <a:prstClr val="black"/>
              </a:solidFill>
            </a:endParaRPr>
          </a:p>
          <a:p>
            <a:pPr algn="just"/>
            <a:r>
              <a:rPr lang="en-US" sz="2400" dirty="0">
                <a:solidFill>
                  <a:prstClr val="black"/>
                </a:solidFill>
              </a:rPr>
              <a:t>Binary search algorithm applied to array DATA works as follows:</a:t>
            </a:r>
          </a:p>
          <a:p>
            <a:pPr algn="ctr"/>
            <a:endParaRPr lang="en-US" sz="2400" dirty="0">
              <a:solidFill>
                <a:srgbClr val="ED7D31">
                  <a:lumMod val="75000"/>
                </a:srgbClr>
              </a:solidFill>
            </a:endParaRPr>
          </a:p>
          <a:p>
            <a:pPr algn="ctr"/>
            <a:r>
              <a:rPr lang="en-US" sz="2400" b="1" dirty="0">
                <a:solidFill>
                  <a:srgbClr val="ED7D31">
                    <a:lumMod val="75000"/>
                  </a:srgbClr>
                </a:solidFill>
              </a:rPr>
              <a:t>DATA[BEG], DATA[BEG+1], DATA[BEG+2],</a:t>
            </a:r>
            <a:r>
              <a:rPr lang="is-IS" sz="2400" b="1" dirty="0">
                <a:solidFill>
                  <a:srgbClr val="ED7D31">
                    <a:lumMod val="75000"/>
                  </a:srgbClr>
                </a:solidFill>
              </a:rPr>
              <a:t>…....., DATA[END]</a:t>
            </a:r>
          </a:p>
          <a:p>
            <a:pPr algn="ctr"/>
            <a:endParaRPr lang="is-IS" sz="2400" dirty="0">
              <a:solidFill>
                <a:srgbClr val="ED7D31">
                  <a:lumMod val="75000"/>
                </a:srgbClr>
              </a:solidFill>
            </a:endParaRPr>
          </a:p>
          <a:p>
            <a:pPr algn="just"/>
            <a:r>
              <a:rPr lang="is-IS" sz="2400" dirty="0">
                <a:solidFill>
                  <a:prstClr val="black"/>
                </a:solidFill>
              </a:rPr>
              <a:t>This algorithm compares ITEM with the middle element DATA [MID] of the segment, where MID is obtained by</a:t>
            </a:r>
          </a:p>
          <a:p>
            <a:pPr algn="ctr"/>
            <a:r>
              <a:rPr lang="is-IS" sz="2400" b="1" dirty="0">
                <a:solidFill>
                  <a:srgbClr val="70AD47">
                    <a:lumMod val="75000"/>
                  </a:srgbClr>
                </a:solidFill>
              </a:rPr>
              <a:t>MID=INT((BEG+END)/2)</a:t>
            </a:r>
          </a:p>
          <a:p>
            <a:pPr algn="ctr"/>
            <a:endParaRPr lang="is-IS" sz="1000" b="1" dirty="0">
              <a:solidFill>
                <a:srgbClr val="70AD47">
                  <a:lumMod val="75000"/>
                </a:srgbClr>
              </a:solidFill>
            </a:endParaRPr>
          </a:p>
          <a:p>
            <a:pPr marL="342900" indent="-342900" algn="just">
              <a:buFont typeface="Wingdings" charset="2"/>
              <a:buChar char="ü"/>
            </a:pPr>
            <a:r>
              <a:rPr lang="is-IS" sz="2400" dirty="0">
                <a:solidFill>
                  <a:prstClr val="black"/>
                </a:solidFill>
              </a:rPr>
              <a:t>If DATA[MID]=ITEM, then the search is </a:t>
            </a:r>
            <a:r>
              <a:rPr lang="is-IS" sz="2400" b="1" dirty="0">
                <a:solidFill>
                  <a:srgbClr val="FF0000"/>
                </a:solidFill>
              </a:rPr>
              <a:t>SUCCESSFUL</a:t>
            </a:r>
            <a:r>
              <a:rPr lang="is-IS" sz="2400" dirty="0">
                <a:solidFill>
                  <a:prstClr val="black"/>
                </a:solidFill>
              </a:rPr>
              <a:t>.</a:t>
            </a:r>
          </a:p>
          <a:p>
            <a:pPr lvl="6" algn="just"/>
            <a:r>
              <a:rPr lang="en-US" sz="2400" dirty="0">
                <a:solidFill>
                  <a:prstClr val="black"/>
                </a:solidFill>
              </a:rPr>
              <a:t>W</a:t>
            </a:r>
            <a:r>
              <a:rPr lang="is-IS" sz="2400" dirty="0">
                <a:solidFill>
                  <a:prstClr val="black"/>
                </a:solidFill>
              </a:rPr>
              <a:t>e set LOC:=MID                              </a:t>
            </a:r>
          </a:p>
          <a:p>
            <a:pPr lvl="6" algn="just"/>
            <a:r>
              <a:rPr lang="is-IS" sz="2400" dirty="0">
                <a:solidFill>
                  <a:prstClr val="black"/>
                </a:solidFill>
              </a:rPr>
              <a:t>....Otherwise a new segment of DATA is obtained.</a:t>
            </a:r>
            <a:endParaRPr lang="en-US" sz="24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5727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46239"/>
            <a:ext cx="8243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Binary </a:t>
            </a:r>
            <a:r>
              <a:rPr lang="en-US" sz="3600">
                <a:solidFill>
                  <a:srgbClr val="FF0000"/>
                </a:solidFill>
              </a:rPr>
              <a:t>Search:</a:t>
            </a:r>
            <a:endParaRPr lang="en-US" sz="3600" dirty="0">
              <a:solidFill>
                <a:srgbClr val="0000CC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692570"/>
            <a:ext cx="91440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Tx/>
              <a:buAutoNum type="alphaLcParenBoth"/>
            </a:pPr>
            <a:r>
              <a:rPr lang="en-US" sz="2400" dirty="0">
                <a:solidFill>
                  <a:srgbClr val="00B0F0"/>
                </a:solidFill>
              </a:rPr>
              <a:t>If ITEM &lt; DATA[MID], </a:t>
            </a:r>
            <a:r>
              <a:rPr lang="en-US" sz="2400" dirty="0">
                <a:solidFill>
                  <a:prstClr val="black"/>
                </a:solidFill>
              </a:rPr>
              <a:t>then ITEM can appear only in the left half of the segment:</a:t>
            </a:r>
          </a:p>
          <a:p>
            <a:pPr lvl="4" algn="just"/>
            <a:r>
              <a:rPr lang="en-US" sz="2400" dirty="0">
                <a:solidFill>
                  <a:prstClr val="black"/>
                </a:solidFill>
              </a:rPr>
              <a:t>DATA[BEG], DATA[BEG+1], </a:t>
            </a:r>
            <a:r>
              <a:rPr lang="is-IS" sz="2400" dirty="0">
                <a:solidFill>
                  <a:prstClr val="black"/>
                </a:solidFill>
              </a:rPr>
              <a:t>….DATA[MID-1]</a:t>
            </a:r>
          </a:p>
          <a:p>
            <a:pPr lvl="4" algn="just"/>
            <a:r>
              <a:rPr lang="en-US" sz="2400" dirty="0">
                <a:solidFill>
                  <a:srgbClr val="00B050"/>
                </a:solidFill>
              </a:rPr>
              <a:t>S</a:t>
            </a:r>
            <a:r>
              <a:rPr lang="is-IS" sz="2400" dirty="0">
                <a:solidFill>
                  <a:srgbClr val="00B050"/>
                </a:solidFill>
              </a:rPr>
              <a:t>o, we resent END:=MID-1 and begin searching again.</a:t>
            </a:r>
          </a:p>
          <a:p>
            <a:pPr marL="12700" lvl="4" algn="just"/>
            <a:r>
              <a:rPr lang="is-IS" sz="2400" dirty="0">
                <a:solidFill>
                  <a:srgbClr val="ED7D31"/>
                </a:solidFill>
              </a:rPr>
              <a:t>(b) If ITEM&gt; DATA[MID], </a:t>
            </a:r>
            <a:r>
              <a:rPr lang="is-IS" sz="2400" dirty="0">
                <a:solidFill>
                  <a:prstClr val="black"/>
                </a:solidFill>
              </a:rPr>
              <a:t>then ITEM appear only in the right half of the segment:</a:t>
            </a:r>
          </a:p>
          <a:p>
            <a:pPr marL="12700" lvl="4" algn="ctr"/>
            <a:r>
              <a:rPr lang="is-IS" sz="2400" dirty="0">
                <a:solidFill>
                  <a:prstClr val="black"/>
                </a:solidFill>
              </a:rPr>
              <a:t>DATA[MID+1], DATA[MID+2],...........DATA[END]</a:t>
            </a:r>
          </a:p>
          <a:p>
            <a:pPr marL="12700" lvl="4" algn="ctr"/>
            <a:r>
              <a:rPr lang="is-IS" sz="2400" dirty="0">
                <a:solidFill>
                  <a:srgbClr val="7030A0"/>
                </a:solidFill>
              </a:rPr>
              <a:t>So, we reset BEG:=MID+1 and begin searching.</a:t>
            </a:r>
          </a:p>
          <a:p>
            <a:pPr marL="12700" lvl="4" algn="ctr"/>
            <a:endParaRPr lang="is-IS" sz="2400" dirty="0">
              <a:solidFill>
                <a:srgbClr val="7030A0"/>
              </a:solidFill>
            </a:endParaRPr>
          </a:p>
          <a:p>
            <a:pPr marL="355600" lvl="4" indent="-342900" algn="just">
              <a:buFont typeface="Wingdings" charset="2"/>
              <a:buChar char="ü"/>
            </a:pPr>
            <a:r>
              <a:rPr lang="is-IS" sz="2400" dirty="0">
                <a:solidFill>
                  <a:srgbClr val="FF0000"/>
                </a:solidFill>
              </a:rPr>
              <a:t>Initially, we begin with entire array DATA, i.e. </a:t>
            </a:r>
            <a:r>
              <a:rPr lang="en-US" sz="2400" dirty="0">
                <a:solidFill>
                  <a:srgbClr val="FF0000"/>
                </a:solidFill>
              </a:rPr>
              <a:t>W</a:t>
            </a:r>
            <a:r>
              <a:rPr lang="is-IS" sz="2400" dirty="0">
                <a:solidFill>
                  <a:srgbClr val="FF0000"/>
                </a:solidFill>
              </a:rPr>
              <a:t>e begin wit BEG=1 and END=n, or more generally, with BEG=LB and END=UB.</a:t>
            </a:r>
          </a:p>
          <a:p>
            <a:pPr marL="12700" lvl="4" algn="just"/>
            <a:endParaRPr lang="is-IS" sz="2400" dirty="0">
              <a:solidFill>
                <a:srgbClr val="FF0000"/>
              </a:solidFill>
            </a:endParaRPr>
          </a:p>
          <a:p>
            <a:pPr marL="355600" lvl="4" indent="-342900" algn="just">
              <a:buFont typeface="Wingdings" charset="2"/>
              <a:buChar char="ü"/>
            </a:pPr>
            <a:r>
              <a:rPr lang="is-IS" sz="2400" dirty="0">
                <a:solidFill>
                  <a:srgbClr val="5B9BD5"/>
                </a:solidFill>
              </a:rPr>
              <a:t>If ITEM is not in DATA, then eventually we obtain </a:t>
            </a:r>
          </a:p>
          <a:p>
            <a:pPr marL="12700" lvl="4" algn="ctr"/>
            <a:r>
              <a:rPr lang="is-IS" sz="2400" dirty="0">
                <a:solidFill>
                  <a:srgbClr val="5B9BD5"/>
                </a:solidFill>
              </a:rPr>
              <a:t>END&lt; BEG</a:t>
            </a:r>
          </a:p>
          <a:p>
            <a:pPr marL="12700" lvl="4" algn="ctr">
              <a:tabLst>
                <a:tab pos="2051050" algn="l"/>
                <a:tab pos="2735263" algn="l"/>
              </a:tabLst>
            </a:pPr>
            <a:r>
              <a:rPr lang="en-US" sz="2400" dirty="0">
                <a:solidFill>
                  <a:srgbClr val="5B9BD5"/>
                </a:solidFill>
              </a:rPr>
              <a:t>W</a:t>
            </a:r>
            <a:r>
              <a:rPr lang="is-IS" sz="2400" dirty="0">
                <a:solidFill>
                  <a:srgbClr val="5B9BD5"/>
                </a:solidFill>
              </a:rPr>
              <a:t>hich means the search is </a:t>
            </a:r>
            <a:r>
              <a:rPr lang="is-IS" sz="2400" b="1" dirty="0">
                <a:solidFill>
                  <a:srgbClr val="FF0000"/>
                </a:solidFill>
              </a:rPr>
              <a:t>Unsuccessful</a:t>
            </a:r>
          </a:p>
          <a:p>
            <a:pPr marL="12700" lvl="4" algn="ctr">
              <a:tabLst>
                <a:tab pos="2051050" algn="l"/>
                <a:tab pos="2735263" algn="l"/>
              </a:tabLst>
            </a:pPr>
            <a:r>
              <a:rPr lang="is-IS" sz="2400" b="1" dirty="0">
                <a:solidFill>
                  <a:srgbClr val="FF0000"/>
                </a:solidFill>
              </a:rPr>
              <a:t>So, SET LOC:=NULL (OUT side of DATA indices)</a:t>
            </a:r>
          </a:p>
        </p:txBody>
      </p:sp>
    </p:spTree>
    <p:extLst>
      <p:ext uri="{BB962C8B-B14F-4D97-AF65-F5344CB8AC3E}">
        <p14:creationId xmlns:p14="http://schemas.microsoft.com/office/powerpoint/2010/main" val="710279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</TotalTime>
  <Words>1266</Words>
  <Application>Microsoft Office PowerPoint</Application>
  <PresentationFormat>On-screen Show (4:3)</PresentationFormat>
  <Paragraphs>179</Paragraphs>
  <Slides>13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1_Office Theme</vt:lpstr>
      <vt:lpstr>2_Office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JALAL</dc:creator>
  <cp:lastModifiedBy>JALAL</cp:lastModifiedBy>
  <cp:revision>4</cp:revision>
  <dcterms:created xsi:type="dcterms:W3CDTF">2023-08-24T15:11:00Z</dcterms:created>
  <dcterms:modified xsi:type="dcterms:W3CDTF">2023-09-10T09:08:21Z</dcterms:modified>
</cp:coreProperties>
</file>

<file path=docProps/thumbnail.jpeg>
</file>